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62" r:id="rId3"/>
    <p:sldId id="263" r:id="rId4"/>
    <p:sldId id="259" r:id="rId5"/>
    <p:sldId id="264"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808"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Log in to the Summit Christian College website. Go to Library, and go to the eBook Library. Now you have the option of looking at eBooks or searching databases through the EBSCOhost Resources Library.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Log in to the Summit Christian College website. Go to Library, and go to the eBook Library. Now you have the option of looking at eBooks or searching databases through the EBSCOhost Resources Library. </a:t>
            </a:r>
            <a:endParaRPr/>
          </a:p>
        </p:txBody>
      </p:sp>
    </p:spTree>
    <p:extLst>
      <p:ext uri="{BB962C8B-B14F-4D97-AF65-F5344CB8AC3E}">
        <p14:creationId xmlns:p14="http://schemas.microsoft.com/office/powerpoint/2010/main" val="881955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Log in to the Summit Christian College website. Go to Library, and go to the eBook Library. Now you have the option of looking at eBooks or searching databases through the EBSCOhost Resources Library. </a:t>
            </a:r>
            <a:endParaRPr/>
          </a:p>
        </p:txBody>
      </p:sp>
    </p:spTree>
    <p:extLst>
      <p:ext uri="{BB962C8B-B14F-4D97-AF65-F5344CB8AC3E}">
        <p14:creationId xmlns:p14="http://schemas.microsoft.com/office/powerpoint/2010/main" val="2591011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19d027d718_1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19d027d718_1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After choosing one or more databases, click on Continue, enter a term into this search box, or click on Advanced Search to refine your search with other options.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19d027d718_1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19d027d718_1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After choosing one or more databases, click on Continue, enter a term into this search box, or click on Advanced Search to refine your search with other options.</a:t>
            </a:r>
            <a:endParaRPr/>
          </a:p>
        </p:txBody>
      </p:sp>
    </p:spTree>
    <p:extLst>
      <p:ext uri="{BB962C8B-B14F-4D97-AF65-F5344CB8AC3E}">
        <p14:creationId xmlns:p14="http://schemas.microsoft.com/office/powerpoint/2010/main" val="4020000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bscohost.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www.ebsc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search.ebscohost.com/login.aspx?authtype=ip,uid&amp;custid=s8878364&amp;groupid=main&amp;profile=ehost"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www.ebsco.com/" TargetMode="External"/><Relationship Id="rId4" Type="http://schemas.openxmlformats.org/officeDocument/2006/relationships/hyperlink" Target="http://www.ebscohost.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357000"/>
            <a:ext cx="8520600" cy="19734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dirty="0"/>
          </a:p>
          <a:p>
            <a:pPr marL="0" lvl="0" indent="0" algn="ctr" rtl="0">
              <a:spcBef>
                <a:spcPts val="0"/>
              </a:spcBef>
              <a:spcAft>
                <a:spcPts val="0"/>
              </a:spcAft>
              <a:buNone/>
            </a:pPr>
            <a:r>
              <a:rPr lang="en" dirty="0"/>
              <a:t>SCC Search Instructions for </a:t>
            </a:r>
            <a:r>
              <a:rPr lang="en-US" dirty="0"/>
              <a:t>EBSCO and </a:t>
            </a:r>
            <a:r>
              <a:rPr lang="en" dirty="0"/>
              <a:t>eBook Library</a:t>
            </a:r>
            <a:endParaRPr dirty="0"/>
          </a:p>
        </p:txBody>
      </p:sp>
      <p:sp>
        <p:nvSpPr>
          <p:cNvPr id="55" name="Google Shape;55;p13"/>
          <p:cNvSpPr txBox="1">
            <a:spLocks noGrp="1"/>
          </p:cNvSpPr>
          <p:nvPr>
            <p:ph type="subTitle" idx="1"/>
          </p:nvPr>
        </p:nvSpPr>
        <p:spPr>
          <a:xfrm>
            <a:off x="311700" y="2571750"/>
            <a:ext cx="8520600" cy="2235775"/>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Log in to the SCC website.</a:t>
            </a:r>
            <a:endParaRPr dirty="0"/>
          </a:p>
          <a:p>
            <a:pPr marL="0" lvl="0" indent="0" algn="l" rtl="0">
              <a:spcBef>
                <a:spcPts val="0"/>
              </a:spcBef>
              <a:spcAft>
                <a:spcPts val="0"/>
              </a:spcAft>
              <a:buNone/>
            </a:pPr>
            <a:r>
              <a:rPr lang="en-US" dirty="0"/>
              <a:t>Go to the </a:t>
            </a:r>
            <a:r>
              <a:rPr lang="en-US" i="1" dirty="0"/>
              <a:t>Students</a:t>
            </a:r>
            <a:r>
              <a:rPr lang="en-US" dirty="0"/>
              <a:t> drop-down and select </a:t>
            </a:r>
            <a:r>
              <a:rPr lang="en" i="1" dirty="0"/>
              <a:t>Library</a:t>
            </a:r>
            <a:r>
              <a:rPr lang="en" dirty="0"/>
              <a:t> </a:t>
            </a:r>
          </a:p>
          <a:p>
            <a:pPr marL="0" indent="0" algn="l"/>
            <a:r>
              <a:rPr lang="en-US" dirty="0"/>
              <a:t>Select </a:t>
            </a:r>
            <a:r>
              <a:rPr lang="en-US" i="1" dirty="0"/>
              <a:t>EBSCO and </a:t>
            </a:r>
            <a:r>
              <a:rPr lang="en" i="1" dirty="0"/>
              <a:t>eBook</a:t>
            </a:r>
            <a:r>
              <a:rPr lang="en-US" i="1" dirty="0"/>
              <a:t>s</a:t>
            </a:r>
            <a:r>
              <a:rPr lang="en" dirty="0"/>
              <a:t>.</a:t>
            </a:r>
          </a:p>
          <a:p>
            <a:pPr marL="457200" lvl="1" indent="0" algn="l"/>
            <a:r>
              <a:rPr lang="en" sz="2000" i="1" dirty="0"/>
              <a:t>Guest Area Password is available in MYSCC on your Dashboard and in Student News</a:t>
            </a:r>
          </a:p>
          <a:p>
            <a:pPr marL="0" indent="0" algn="l"/>
            <a:endParaRPr lang="en" dirty="0"/>
          </a:p>
          <a:p>
            <a:pPr marL="0" lvl="0" indent="0" algn="ctr" rtl="0">
              <a:spcBef>
                <a:spcPts val="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357000"/>
            <a:ext cx="8520600" cy="1018576"/>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dirty="0"/>
          </a:p>
          <a:p>
            <a:pPr marL="0" lvl="0" indent="0" algn="l" rtl="0">
              <a:spcBef>
                <a:spcPts val="0"/>
              </a:spcBef>
              <a:spcAft>
                <a:spcPts val="0"/>
              </a:spcAft>
              <a:buNone/>
            </a:pPr>
            <a:r>
              <a:rPr lang="en-US" sz="3600" dirty="0"/>
              <a:t>Ebook Options</a:t>
            </a:r>
            <a:endParaRPr sz="3600" dirty="0"/>
          </a:p>
        </p:txBody>
      </p:sp>
      <p:sp>
        <p:nvSpPr>
          <p:cNvPr id="55" name="Google Shape;55;p13"/>
          <p:cNvSpPr txBox="1">
            <a:spLocks noGrp="1"/>
          </p:cNvSpPr>
          <p:nvPr>
            <p:ph type="subTitle" idx="1"/>
          </p:nvPr>
        </p:nvSpPr>
        <p:spPr>
          <a:xfrm>
            <a:off x="198783" y="1585050"/>
            <a:ext cx="8633517" cy="355845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1</a:t>
            </a:r>
            <a:r>
              <a:rPr lang="en-US" dirty="0" err="1"/>
              <a:t>st</a:t>
            </a:r>
            <a:r>
              <a:rPr lang="en" dirty="0"/>
              <a:t> </a:t>
            </a:r>
            <a:r>
              <a:rPr lang="en-US" dirty="0"/>
              <a:t>and Fastest Option for Accessing </a:t>
            </a:r>
            <a:r>
              <a:rPr lang="en" dirty="0"/>
              <a:t>eBooks (</a:t>
            </a:r>
            <a:r>
              <a:rPr lang="en-US" dirty="0"/>
              <a:t>only)</a:t>
            </a:r>
            <a:endParaRPr lang="en" dirty="0"/>
          </a:p>
          <a:p>
            <a:pPr marL="457200" lvl="1" indent="0" algn="l"/>
            <a:r>
              <a:rPr lang="en" dirty="0"/>
              <a:t>Click on one of the book </a:t>
            </a:r>
            <a:r>
              <a:rPr lang="en-US" dirty="0"/>
              <a:t>icons.</a:t>
            </a:r>
          </a:p>
          <a:p>
            <a:pPr marL="914400" lvl="2" indent="0" algn="l"/>
            <a:r>
              <a:rPr lang="en-US" sz="2400" dirty="0"/>
              <a:t>If you did not click on the book you were looking for, click on New Search on the left side.</a:t>
            </a:r>
          </a:p>
          <a:p>
            <a:pPr marL="457200" lvl="1" indent="0" algn="l"/>
            <a:endParaRPr lang="en-US" dirty="0"/>
          </a:p>
          <a:p>
            <a:pPr marL="914400" lvl="2" indent="0" algn="l"/>
            <a:endParaRPr dirty="0"/>
          </a:p>
        </p:txBody>
      </p:sp>
      <p:sp>
        <p:nvSpPr>
          <p:cNvPr id="4" name="Google Shape;69;p15">
            <a:extLst>
              <a:ext uri="{FF2B5EF4-FFF2-40B4-BE49-F238E27FC236}">
                <a16:creationId xmlns:a16="http://schemas.microsoft.com/office/drawing/2014/main" id="{776D1A71-E9D5-4620-891B-A3C9BE8B31B9}"/>
              </a:ext>
            </a:extLst>
          </p:cNvPr>
          <p:cNvSpPr txBox="1">
            <a:spLocks/>
          </p:cNvSpPr>
          <p:nvPr/>
        </p:nvSpPr>
        <p:spPr>
          <a:xfrm>
            <a:off x="1160890" y="2973325"/>
            <a:ext cx="7162526" cy="1411640"/>
          </a:xfrm>
          <a:prstGeom prst="rect">
            <a:avLst/>
          </a:prstGeom>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lang="en-US" sz="1200" dirty="0">
              <a:solidFill>
                <a:schemeClr val="dk1"/>
              </a:solidFill>
            </a:endParaRPr>
          </a:p>
          <a:p>
            <a:endParaRPr lang="en-US" sz="1200" dirty="0">
              <a:solidFill>
                <a:schemeClr val="dk1"/>
              </a:solidFill>
            </a:endParaRPr>
          </a:p>
          <a:p>
            <a:pPr>
              <a:buClr>
                <a:schemeClr val="dk1"/>
              </a:buClr>
              <a:buSzPts val="1100"/>
            </a:pPr>
            <a:r>
              <a:rPr lang="en-US" sz="1800" dirty="0">
                <a:solidFill>
                  <a:schemeClr val="dk1"/>
                </a:solidFill>
              </a:rPr>
              <a:t>All titles here are accessed through EBSCOhost which offers over 5,000 titles to our students. </a:t>
            </a:r>
            <a:r>
              <a:rPr lang="en-US" sz="1800" i="1" dirty="0">
                <a:solidFill>
                  <a:schemeClr val="hlink"/>
                </a:solidFill>
                <a:uFill>
                  <a:noFill/>
                </a:uFill>
                <a:hlinkClick r:id="rId3"/>
              </a:rPr>
              <a:t>EBSCO Publishing</a:t>
            </a:r>
            <a:r>
              <a:rPr lang="en-US" sz="1800" i="1" dirty="0">
                <a:solidFill>
                  <a:schemeClr val="dk1"/>
                </a:solidFill>
              </a:rPr>
              <a:t> is a part of the </a:t>
            </a:r>
            <a:r>
              <a:rPr lang="en-US" sz="1800" i="1" dirty="0">
                <a:solidFill>
                  <a:schemeClr val="hlink"/>
                </a:solidFill>
                <a:uFill>
                  <a:noFill/>
                </a:uFill>
                <a:hlinkClick r:id="rId4"/>
              </a:rPr>
              <a:t>EBSCO Information Services</a:t>
            </a:r>
            <a:r>
              <a:rPr lang="en-US" sz="1800" i="1" dirty="0">
                <a:solidFill>
                  <a:schemeClr val="dk1"/>
                </a:solidFill>
              </a:rPr>
              <a:t> group.</a:t>
            </a:r>
          </a:p>
          <a:p>
            <a:pPr>
              <a:spcAft>
                <a:spcPts val="1200"/>
              </a:spcAft>
            </a:pPr>
            <a:endParaRPr lang="en-US" dirty="0"/>
          </a:p>
        </p:txBody>
      </p:sp>
    </p:spTree>
    <p:extLst>
      <p:ext uri="{BB962C8B-B14F-4D97-AF65-F5344CB8AC3E}">
        <p14:creationId xmlns:p14="http://schemas.microsoft.com/office/powerpoint/2010/main" val="2123859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357000"/>
            <a:ext cx="8520600" cy="1018576"/>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dirty="0"/>
          </a:p>
          <a:p>
            <a:pPr marL="0" lvl="0" indent="0" algn="l" rtl="0">
              <a:spcBef>
                <a:spcPts val="0"/>
              </a:spcBef>
              <a:spcAft>
                <a:spcPts val="0"/>
              </a:spcAft>
              <a:buNone/>
            </a:pPr>
            <a:r>
              <a:rPr lang="en-US" sz="3600" dirty="0"/>
              <a:t>Ebook Options</a:t>
            </a:r>
            <a:endParaRPr sz="3600" dirty="0"/>
          </a:p>
        </p:txBody>
      </p:sp>
      <p:sp>
        <p:nvSpPr>
          <p:cNvPr id="55" name="Google Shape;55;p13"/>
          <p:cNvSpPr txBox="1">
            <a:spLocks noGrp="1"/>
          </p:cNvSpPr>
          <p:nvPr>
            <p:ph type="subTitle" idx="1"/>
          </p:nvPr>
        </p:nvSpPr>
        <p:spPr>
          <a:xfrm>
            <a:off x="119271" y="1585050"/>
            <a:ext cx="8961120" cy="355845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US" dirty="0"/>
              <a:t>2</a:t>
            </a:r>
            <a:r>
              <a:rPr lang="en-US" baseline="30000" dirty="0"/>
              <a:t>nd</a:t>
            </a:r>
            <a:r>
              <a:rPr lang="en-US" dirty="0"/>
              <a:t> Option for Additional EBSCO Resources and eBooks</a:t>
            </a:r>
          </a:p>
          <a:p>
            <a:pPr marL="457200" lvl="1" indent="0" algn="l"/>
            <a:r>
              <a:rPr lang="en-US" sz="2400" dirty="0"/>
              <a:t>Note the User ID and Password</a:t>
            </a:r>
          </a:p>
          <a:p>
            <a:pPr marL="457200" lvl="1" indent="0" algn="l"/>
            <a:r>
              <a:rPr lang="en-US" sz="2400" dirty="0"/>
              <a:t>Click on </a:t>
            </a:r>
            <a:r>
              <a:rPr lang="en" sz="2400" u="sng" dirty="0">
                <a:solidFill>
                  <a:srgbClr val="342062"/>
                </a:solidFill>
                <a:hlinkClick r:id="rId3">
                  <a:extLst>
                    <a:ext uri="{A12FA001-AC4F-418D-AE19-62706E023703}">
                      <ahyp:hlinkClr xmlns:ahyp="http://schemas.microsoft.com/office/drawing/2018/hyperlinkcolor" val="tx"/>
                    </a:ext>
                  </a:extLst>
                </a:hlinkClick>
              </a:rPr>
              <a:t>EBSCOhost Resources Library</a:t>
            </a:r>
            <a:r>
              <a:rPr lang="en" sz="2400" dirty="0">
                <a:solidFill>
                  <a:schemeClr val="dk1"/>
                </a:solidFill>
              </a:rPr>
              <a:t>.</a:t>
            </a:r>
            <a:endParaRPr lang="en-US" sz="2400" dirty="0"/>
          </a:p>
          <a:p>
            <a:pPr marL="457200" lvl="1" indent="0" algn="l"/>
            <a:r>
              <a:rPr lang="en-US" sz="2400" dirty="0"/>
              <a:t>Enter the user ID and Password</a:t>
            </a:r>
          </a:p>
          <a:p>
            <a:pPr marL="457200" lvl="1" indent="0" algn="l"/>
            <a:r>
              <a:rPr lang="en-US" sz="2400" dirty="0"/>
              <a:t>On the next screen, select All databases</a:t>
            </a:r>
          </a:p>
          <a:p>
            <a:pPr marL="914400" lvl="2" indent="0" algn="l"/>
            <a:endParaRPr dirty="0"/>
          </a:p>
        </p:txBody>
      </p:sp>
      <p:sp>
        <p:nvSpPr>
          <p:cNvPr id="4" name="Google Shape;69;p15">
            <a:extLst>
              <a:ext uri="{FF2B5EF4-FFF2-40B4-BE49-F238E27FC236}">
                <a16:creationId xmlns:a16="http://schemas.microsoft.com/office/drawing/2014/main" id="{1C8E6DC0-087E-407F-8BA8-A8D95D641FBF}"/>
              </a:ext>
            </a:extLst>
          </p:cNvPr>
          <p:cNvSpPr txBox="1">
            <a:spLocks/>
          </p:cNvSpPr>
          <p:nvPr/>
        </p:nvSpPr>
        <p:spPr>
          <a:xfrm>
            <a:off x="1039627" y="3673499"/>
            <a:ext cx="7229730" cy="3241007"/>
          </a:xfrm>
          <a:prstGeom prst="rect">
            <a:avLst/>
          </a:prstGeom>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lang="en-US" sz="1200" dirty="0">
              <a:solidFill>
                <a:schemeClr val="dk1"/>
              </a:solidFill>
            </a:endParaRPr>
          </a:p>
          <a:p>
            <a:endParaRPr lang="en-US" sz="1200" dirty="0">
              <a:solidFill>
                <a:schemeClr val="dk1"/>
              </a:solidFill>
            </a:endParaRPr>
          </a:p>
          <a:p>
            <a:pPr>
              <a:buClr>
                <a:schemeClr val="dk1"/>
              </a:buClr>
              <a:buSzPts val="1100"/>
            </a:pPr>
            <a:r>
              <a:rPr lang="en-US" sz="1800" dirty="0">
                <a:solidFill>
                  <a:schemeClr val="dk1"/>
                </a:solidFill>
              </a:rPr>
              <a:t>All databases are accessed through EBSCOhost which offers over 5,000 titles to our students. </a:t>
            </a:r>
            <a:r>
              <a:rPr lang="en-US" sz="1800" i="1" dirty="0">
                <a:solidFill>
                  <a:schemeClr val="hlink"/>
                </a:solidFill>
                <a:uFill>
                  <a:noFill/>
                </a:uFill>
                <a:hlinkClick r:id="rId4"/>
              </a:rPr>
              <a:t>EBSCO Publishing</a:t>
            </a:r>
            <a:r>
              <a:rPr lang="en-US" sz="1800" i="1" dirty="0">
                <a:solidFill>
                  <a:schemeClr val="dk1"/>
                </a:solidFill>
              </a:rPr>
              <a:t> is a part of the </a:t>
            </a:r>
            <a:r>
              <a:rPr lang="en-US" sz="1800" i="1" dirty="0">
                <a:solidFill>
                  <a:schemeClr val="hlink"/>
                </a:solidFill>
                <a:uFill>
                  <a:noFill/>
                </a:uFill>
                <a:hlinkClick r:id="rId5"/>
              </a:rPr>
              <a:t>EBSCO Information Services</a:t>
            </a:r>
            <a:r>
              <a:rPr lang="en-US" sz="1800" i="1" dirty="0">
                <a:solidFill>
                  <a:schemeClr val="dk1"/>
                </a:solidFill>
              </a:rPr>
              <a:t> group.</a:t>
            </a:r>
          </a:p>
          <a:p>
            <a:pPr>
              <a:spcAft>
                <a:spcPts val="1200"/>
              </a:spcAft>
            </a:pPr>
            <a:endParaRPr lang="en-US" dirty="0"/>
          </a:p>
        </p:txBody>
      </p:sp>
    </p:spTree>
    <p:extLst>
      <p:ext uri="{BB962C8B-B14F-4D97-AF65-F5344CB8AC3E}">
        <p14:creationId xmlns:p14="http://schemas.microsoft.com/office/powerpoint/2010/main" val="1926088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lvl="0"/>
            <a:r>
              <a:rPr lang="en-US" sz="4000" dirty="0"/>
              <a:t>Select databases to search</a:t>
            </a:r>
            <a:r>
              <a:rPr lang="en" dirty="0"/>
              <a:t>	</a:t>
            </a:r>
            <a:endParaRPr dirty="0"/>
          </a:p>
        </p:txBody>
      </p:sp>
      <p:sp>
        <p:nvSpPr>
          <p:cNvPr id="75" name="Google Shape;75;p16"/>
          <p:cNvSpPr txBox="1">
            <a:spLocks noGrp="1"/>
          </p:cNvSpPr>
          <p:nvPr>
            <p:ph type="body" idx="1"/>
          </p:nvPr>
        </p:nvSpPr>
        <p:spPr>
          <a:xfrm>
            <a:off x="311700" y="1446670"/>
            <a:ext cx="3999900" cy="3678600"/>
          </a:xfrm>
          <a:prstGeom prst="rect">
            <a:avLst/>
          </a:prstGeom>
        </p:spPr>
        <p:txBody>
          <a:bodyPr spcFirstLastPara="1" wrap="square" lIns="91425" tIns="91425" rIns="91425" bIns="91425" anchor="t" anchorCtr="0">
            <a:normAutofit fontScale="92500" lnSpcReduction="20000"/>
          </a:bodyPr>
          <a:lstStyle/>
          <a:p>
            <a:pPr marL="0" lvl="0" indent="0" algn="l" rtl="0">
              <a:lnSpc>
                <a:spcPct val="100000"/>
              </a:lnSpc>
              <a:spcBef>
                <a:spcPts val="0"/>
              </a:spcBef>
              <a:spcAft>
                <a:spcPts val="0"/>
              </a:spcAft>
              <a:buNone/>
            </a:pPr>
            <a:r>
              <a:rPr lang="en" sz="1400" dirty="0"/>
              <a:t>Biography Reference Bank</a:t>
            </a:r>
            <a:endParaRPr sz="1400" dirty="0"/>
          </a:p>
          <a:p>
            <a:pPr marL="0" lvl="0" indent="0" algn="l" rtl="0">
              <a:lnSpc>
                <a:spcPct val="100000"/>
              </a:lnSpc>
              <a:spcBef>
                <a:spcPts val="1200"/>
              </a:spcBef>
              <a:spcAft>
                <a:spcPts val="0"/>
              </a:spcAft>
              <a:buNone/>
            </a:pPr>
            <a:r>
              <a:rPr lang="en" sz="1400" dirty="0"/>
              <a:t>GreenFILE</a:t>
            </a:r>
            <a:endParaRPr sz="1400" dirty="0"/>
          </a:p>
          <a:p>
            <a:pPr marL="0" lvl="0" indent="0" algn="l" rtl="0">
              <a:lnSpc>
                <a:spcPct val="100000"/>
              </a:lnSpc>
              <a:spcBef>
                <a:spcPts val="1200"/>
              </a:spcBef>
              <a:spcAft>
                <a:spcPts val="0"/>
              </a:spcAft>
              <a:buNone/>
            </a:pPr>
            <a:r>
              <a:rPr lang="en" sz="1400" dirty="0"/>
              <a:t>Science &amp; Technology Collection</a:t>
            </a:r>
            <a:endParaRPr sz="1400" dirty="0"/>
          </a:p>
          <a:p>
            <a:pPr marL="0" lvl="0" indent="0" algn="l" rtl="0">
              <a:lnSpc>
                <a:spcPct val="100000"/>
              </a:lnSpc>
              <a:spcBef>
                <a:spcPts val="1200"/>
              </a:spcBef>
              <a:spcAft>
                <a:spcPts val="0"/>
              </a:spcAft>
              <a:buNone/>
            </a:pPr>
            <a:r>
              <a:rPr lang="en" sz="1400" dirty="0"/>
              <a:t>Funk &amp; Wagnalls New World Encyclopedia</a:t>
            </a:r>
            <a:endParaRPr sz="1400" dirty="0"/>
          </a:p>
          <a:p>
            <a:pPr marL="0" lvl="0" indent="0" algn="l" rtl="0">
              <a:lnSpc>
                <a:spcPct val="100000"/>
              </a:lnSpc>
              <a:spcBef>
                <a:spcPts val="1200"/>
              </a:spcBef>
              <a:spcAft>
                <a:spcPts val="0"/>
              </a:spcAft>
              <a:buNone/>
            </a:pPr>
            <a:r>
              <a:rPr lang="en" sz="1400" dirty="0"/>
              <a:t>Primary Search</a:t>
            </a:r>
            <a:endParaRPr sz="1400" dirty="0"/>
          </a:p>
          <a:p>
            <a:pPr marL="0" lvl="0" indent="0" algn="l" rtl="0">
              <a:lnSpc>
                <a:spcPct val="100000"/>
              </a:lnSpc>
              <a:spcBef>
                <a:spcPts val="1200"/>
              </a:spcBef>
              <a:spcAft>
                <a:spcPts val="0"/>
              </a:spcAft>
              <a:buNone/>
            </a:pPr>
            <a:r>
              <a:rPr lang="en" dirty="0"/>
              <a:t>Psychology and Behavioral Science Collection</a:t>
            </a:r>
            <a:endParaRPr dirty="0"/>
          </a:p>
          <a:p>
            <a:pPr marL="0" lvl="0" indent="0" algn="l" rtl="0">
              <a:lnSpc>
                <a:spcPct val="100000"/>
              </a:lnSpc>
              <a:spcBef>
                <a:spcPts val="1200"/>
              </a:spcBef>
              <a:spcAft>
                <a:spcPts val="0"/>
              </a:spcAft>
              <a:buNone/>
            </a:pPr>
            <a:r>
              <a:rPr lang="en" b="1" dirty="0"/>
              <a:t>MasterFILE Complete</a:t>
            </a:r>
            <a:endParaRPr b="1" dirty="0"/>
          </a:p>
          <a:p>
            <a:pPr marL="0" lvl="0" indent="0" algn="l" rtl="0">
              <a:lnSpc>
                <a:spcPct val="100000"/>
              </a:lnSpc>
              <a:spcBef>
                <a:spcPts val="1200"/>
              </a:spcBef>
              <a:spcAft>
                <a:spcPts val="0"/>
              </a:spcAft>
              <a:buNone/>
            </a:pPr>
            <a:r>
              <a:rPr lang="en" b="1" dirty="0"/>
              <a:t>eBook Collection (EBSCOhost)</a:t>
            </a:r>
            <a:endParaRPr b="1" dirty="0"/>
          </a:p>
          <a:p>
            <a:pPr marL="0" lvl="0" indent="0" algn="l" rtl="0">
              <a:lnSpc>
                <a:spcPct val="100000"/>
              </a:lnSpc>
              <a:spcBef>
                <a:spcPts val="1200"/>
              </a:spcBef>
              <a:spcAft>
                <a:spcPts val="0"/>
              </a:spcAft>
              <a:buNone/>
            </a:pPr>
            <a:r>
              <a:rPr lang="en" dirty="0"/>
              <a:t>Biography Reference Source</a:t>
            </a:r>
            <a:endParaRPr dirty="0"/>
          </a:p>
          <a:p>
            <a:pPr marL="0" lvl="0" indent="0" algn="l" rtl="0">
              <a:lnSpc>
                <a:spcPct val="100000"/>
              </a:lnSpc>
              <a:spcBef>
                <a:spcPts val="1200"/>
              </a:spcBef>
              <a:spcAft>
                <a:spcPts val="0"/>
              </a:spcAft>
              <a:buNone/>
            </a:pPr>
            <a:r>
              <a:rPr lang="en" dirty="0"/>
              <a:t>Biography Reference Source eBook Subscription</a:t>
            </a:r>
            <a:endParaRPr dirty="0"/>
          </a:p>
          <a:p>
            <a:pPr marL="0" lvl="0" indent="0" algn="l" rtl="0">
              <a:spcBef>
                <a:spcPts val="1200"/>
              </a:spcBef>
              <a:spcAft>
                <a:spcPts val="1200"/>
              </a:spcAft>
              <a:buClr>
                <a:schemeClr val="dk1"/>
              </a:buClr>
              <a:buSzPct val="78571"/>
              <a:buFont typeface="Arial"/>
              <a:buNone/>
            </a:pPr>
            <a:r>
              <a:rPr lang="en" dirty="0"/>
              <a:t>Primary Search Reference eBook Collection</a:t>
            </a:r>
            <a:endParaRPr dirty="0"/>
          </a:p>
        </p:txBody>
      </p:sp>
      <p:sp>
        <p:nvSpPr>
          <p:cNvPr id="76" name="Google Shape;76;p16"/>
          <p:cNvSpPr txBox="1">
            <a:spLocks noGrp="1"/>
          </p:cNvSpPr>
          <p:nvPr>
            <p:ph type="body" idx="2"/>
          </p:nvPr>
        </p:nvSpPr>
        <p:spPr>
          <a:xfrm>
            <a:off x="4832400" y="1413278"/>
            <a:ext cx="3999900" cy="38868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 dirty="0"/>
              <a:t>MAS Reference eBook Collection</a:t>
            </a:r>
            <a:endParaRPr dirty="0"/>
          </a:p>
          <a:p>
            <a:pPr marL="0" lvl="0" indent="0" algn="l" rtl="0">
              <a:spcBef>
                <a:spcPts val="1200"/>
              </a:spcBef>
              <a:spcAft>
                <a:spcPts val="0"/>
              </a:spcAft>
              <a:buNone/>
            </a:pPr>
            <a:r>
              <a:rPr lang="en" dirty="0"/>
              <a:t>Consumer Health Reference eBook Collection</a:t>
            </a:r>
            <a:endParaRPr dirty="0"/>
          </a:p>
          <a:p>
            <a:pPr marL="0" lvl="0" indent="0" algn="l" rtl="0">
              <a:spcBef>
                <a:spcPts val="1200"/>
              </a:spcBef>
              <a:spcAft>
                <a:spcPts val="0"/>
              </a:spcAft>
              <a:buNone/>
            </a:pPr>
            <a:r>
              <a:rPr lang="en" dirty="0"/>
              <a:t>Points of View Reference Source</a:t>
            </a:r>
            <a:endParaRPr dirty="0"/>
          </a:p>
          <a:p>
            <a:pPr marL="0" lvl="0" indent="0" algn="l" rtl="0">
              <a:spcBef>
                <a:spcPts val="1200"/>
              </a:spcBef>
              <a:spcAft>
                <a:spcPts val="0"/>
              </a:spcAft>
              <a:buNone/>
            </a:pPr>
            <a:r>
              <a:rPr lang="en" dirty="0"/>
              <a:t>eBook Open Access (OA) Collection (EBSCOhost)</a:t>
            </a:r>
            <a:endParaRPr dirty="0"/>
          </a:p>
          <a:p>
            <a:pPr marL="0" lvl="0" indent="0" algn="l" rtl="0">
              <a:spcBef>
                <a:spcPts val="1200"/>
              </a:spcBef>
              <a:spcAft>
                <a:spcPts val="0"/>
              </a:spcAft>
              <a:buNone/>
            </a:pPr>
            <a:r>
              <a:rPr lang="en" dirty="0"/>
              <a:t>Middle Search Plus</a:t>
            </a:r>
            <a:endParaRPr dirty="0"/>
          </a:p>
          <a:p>
            <a:pPr marL="0" lvl="0" indent="0" algn="l" rtl="0">
              <a:spcBef>
                <a:spcPts val="1200"/>
              </a:spcBef>
              <a:spcAft>
                <a:spcPts val="0"/>
              </a:spcAft>
              <a:buNone/>
            </a:pPr>
            <a:r>
              <a:rPr lang="en" dirty="0"/>
              <a:t>Middle Search Reference eBook Collection</a:t>
            </a:r>
            <a:endParaRPr dirty="0"/>
          </a:p>
          <a:p>
            <a:pPr marL="0" lvl="0" indent="0" algn="l" rtl="0">
              <a:spcBef>
                <a:spcPts val="1200"/>
              </a:spcBef>
              <a:spcAft>
                <a:spcPts val="0"/>
              </a:spcAft>
              <a:buNone/>
            </a:pPr>
            <a:r>
              <a:rPr lang="en" dirty="0"/>
              <a:t>MAS Complete</a:t>
            </a:r>
            <a:endParaRPr dirty="0"/>
          </a:p>
          <a:p>
            <a:pPr marL="0" lvl="0" indent="0" algn="l" rtl="0">
              <a:spcBef>
                <a:spcPts val="1200"/>
              </a:spcBef>
              <a:spcAft>
                <a:spcPts val="0"/>
              </a:spcAft>
              <a:buNone/>
            </a:pPr>
            <a:r>
              <a:rPr lang="en" dirty="0"/>
              <a:t>Small Business Source eBook Subscription (EBSCOhost)</a:t>
            </a:r>
            <a:endParaRPr dirty="0"/>
          </a:p>
          <a:p>
            <a:pPr marL="0" lvl="0" indent="0" algn="l" rtl="0">
              <a:spcBef>
                <a:spcPts val="1200"/>
              </a:spcBef>
              <a:spcAft>
                <a:spcPts val="0"/>
              </a:spcAft>
              <a:buNone/>
            </a:pPr>
            <a:r>
              <a:rPr lang="en" dirty="0"/>
              <a:t>Merriam-Webster’s Medical Desk Dictionary</a:t>
            </a:r>
            <a:endParaRPr dirty="0"/>
          </a:p>
          <a:p>
            <a:pPr marL="0" lvl="0" indent="0" algn="l" rtl="0">
              <a:spcBef>
                <a:spcPts val="1200"/>
              </a:spcBef>
              <a:spcAft>
                <a:spcPts val="1200"/>
              </a:spcAft>
              <a:buNone/>
            </a:pPr>
            <a:r>
              <a:rPr lang="en" dirty="0"/>
              <a:t>MasterFILE Complete Reference eBook Subscription (EBSCOhost)</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lvl="0"/>
            <a:r>
              <a:rPr lang="en-US" sz="4000" dirty="0"/>
              <a:t>EBSCOhost </a:t>
            </a:r>
            <a:r>
              <a:rPr lang="en" dirty="0"/>
              <a:t>Databases</a:t>
            </a:r>
            <a:endParaRPr dirty="0"/>
          </a:p>
        </p:txBody>
      </p:sp>
      <p:sp>
        <p:nvSpPr>
          <p:cNvPr id="75" name="Google Shape;75;p16"/>
          <p:cNvSpPr txBox="1">
            <a:spLocks noGrp="1"/>
          </p:cNvSpPr>
          <p:nvPr>
            <p:ph type="body" idx="1"/>
          </p:nvPr>
        </p:nvSpPr>
        <p:spPr>
          <a:xfrm>
            <a:off x="87464" y="1446670"/>
            <a:ext cx="8921364" cy="36786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US" sz="2400" dirty="0"/>
              <a:t>To access SCC’s ebooks, select eBook Collection (EBSCOhost)</a:t>
            </a:r>
          </a:p>
          <a:p>
            <a:pPr marL="0" lvl="0" indent="0" algn="l" rtl="0">
              <a:lnSpc>
                <a:spcPct val="100000"/>
              </a:lnSpc>
              <a:spcBef>
                <a:spcPts val="0"/>
              </a:spcBef>
              <a:spcAft>
                <a:spcPts val="0"/>
              </a:spcAft>
              <a:buNone/>
            </a:pPr>
            <a:endParaRPr lang="en-US" sz="2400" dirty="0"/>
          </a:p>
          <a:p>
            <a:pPr marL="457200" lvl="1" indent="0">
              <a:lnSpc>
                <a:spcPct val="100000"/>
              </a:lnSpc>
              <a:buNone/>
            </a:pPr>
            <a:r>
              <a:rPr lang="en-US" sz="2200" dirty="0"/>
              <a:t>Unless you are looking for something in a specific database, select </a:t>
            </a:r>
            <a:r>
              <a:rPr lang="en-US" sz="2200" dirty="0" err="1"/>
              <a:t>MasterFile</a:t>
            </a:r>
            <a:r>
              <a:rPr lang="en-US" sz="2200" dirty="0"/>
              <a:t> Complete for the broadest list of resources.</a:t>
            </a:r>
          </a:p>
          <a:p>
            <a:pPr marL="457200" lvl="1" indent="0">
              <a:lnSpc>
                <a:spcPct val="100000"/>
              </a:lnSpc>
              <a:buNone/>
            </a:pPr>
            <a:endParaRPr lang="en-US" sz="2200" dirty="0"/>
          </a:p>
          <a:p>
            <a:pPr marL="457200" lvl="1" indent="0">
              <a:lnSpc>
                <a:spcPct val="100000"/>
              </a:lnSpc>
              <a:buNone/>
            </a:pPr>
            <a:r>
              <a:rPr lang="en-US" sz="2200" dirty="0"/>
              <a:t>You may select multiple databases to increase the scope of your search.</a:t>
            </a:r>
          </a:p>
          <a:p>
            <a:pPr marL="457200" lvl="1" indent="0">
              <a:lnSpc>
                <a:spcPct val="100000"/>
              </a:lnSpc>
              <a:buNone/>
            </a:pPr>
            <a:endParaRPr lang="en-US" sz="2200" dirty="0"/>
          </a:p>
          <a:p>
            <a:pPr marL="457200" lvl="1" indent="0">
              <a:lnSpc>
                <a:spcPct val="100000"/>
              </a:lnSpc>
              <a:buNone/>
            </a:pPr>
            <a:r>
              <a:rPr lang="en-US" sz="2200" dirty="0"/>
              <a:t>Select Continue</a:t>
            </a:r>
            <a:endParaRPr sz="2200" dirty="0"/>
          </a:p>
        </p:txBody>
      </p:sp>
    </p:spTree>
    <p:extLst>
      <p:ext uri="{BB962C8B-B14F-4D97-AF65-F5344CB8AC3E}">
        <p14:creationId xmlns:p14="http://schemas.microsoft.com/office/powerpoint/2010/main" val="318627669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504</Words>
  <Application>Microsoft Office PowerPoint</Application>
  <PresentationFormat>On-screen Show (16:9)</PresentationFormat>
  <Paragraphs>59</Paragraphs>
  <Slides>5</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Simple Light</vt:lpstr>
      <vt:lpstr> SCC Search Instructions for EBSCO and eBook Library</vt:lpstr>
      <vt:lpstr> Ebook Options</vt:lpstr>
      <vt:lpstr> Ebook Options</vt:lpstr>
      <vt:lpstr>Select databases to search </vt:lpstr>
      <vt:lpstr>EBSCOhost Databases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SCC Search Instructions for eBook Library</dc:title>
  <dc:creator>Scott Gribble</dc:creator>
  <cp:lastModifiedBy>Scott Gribble</cp:lastModifiedBy>
  <cp:revision>11</cp:revision>
  <dcterms:modified xsi:type="dcterms:W3CDTF">2025-01-13T21:27:51Z</dcterms:modified>
</cp:coreProperties>
</file>