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Georgia" panose="02040502050405020303" pitchFamily="18" charset="0"/>
      <p:regular r:id="rId11"/>
      <p:bold r:id="rId12"/>
      <p:italic r:id="rId13"/>
      <p:boldItalic r:id="rId14"/>
    </p:embeddedFont>
    <p:embeddedFont>
      <p:font typeface="Roboto"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808" y="8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Log in to the Summit Christian College website. Go to Library, and go to NebraskAccess!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1ac71e306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1ac71e306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 search the databases, click on Access the Databases, then choose All NebraskAccess Databases.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1f3eb8203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1f3eb8203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 search the databases, click on Access the Databases, then choose All NebraskAccess Databases.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1f3eb82031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1f3eb8203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 search the databases, click on Access the Databases, then choose All NebraskAccess Databases.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1ac71e3062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1ac71e3062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you go back to the main page for searching all databases, you will see prompts for discovering popular topics, some broad topics to explore such as Biographies, Featured Content and Featured Collections.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1ac71e306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1ac71e306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Next you will see the Explora interfaces, which allow users to explore multiple databases at the same time. For upper level education, choose Explora Public.</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1ac71e3062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1ac71e3062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 the next screen, you will see a search box where you can do a basic search, or you can go to advanced search. You can expand or limit your search by clicking on full text, peer reviewed, or click on the drop down menu under All time and choose a date range.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1ac71e3062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1ac71e3062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 the left side of the page you will see My Dashboard, where you can save items for a specific project. You can also save resources, see recent activity and set up journal alerts. Below My Dashboard are Research Tools which include New Search, Citation Help and Research Guide.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hyperlink" Target="https://connect.ebsco.com/s/article/Citing-Articles-in-MLA-Style?language=en_US" TargetMode="External"/><Relationship Id="rId3" Type="http://schemas.openxmlformats.org/officeDocument/2006/relationships/hyperlink" Target="https://research.ebsco.com/c/4s7olj/dashboard/projects?db=brb%2Cb6h%2Ce868sww%2Ccmh%2Ce872sww%2Cfunk%2C8gh%2Clir%2Cmat%2Ce865sww%2Cf6h%2Ce864sww%2Cmih%2Ce866sww%2Cpwh%2Cprh%2Ce867sww%2Cpbh%2Csyh%2Ctol%2Cb9h%2Ce703sww&amp;isDashboardExpanded=true" TargetMode="External"/><Relationship Id="rId7" Type="http://schemas.openxmlformats.org/officeDocument/2006/relationships/hyperlink" Target="https://research.ebsco.com/c/4s7olj/search?isDashboardExpanded=true"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hyperlink" Target="https://research.ebsco.com/c/4s7olj/personalization/alerts?db=brb%2Cb6h%2Ce868sww%2Ccmh%2Ce872sww%2Cfunk%2C8gh%2Clir%2Cmat%2Ce865sww%2Cf6h%2Ce864sww%2Cmih%2Ce866sww%2Cpwh%2Cprh%2Ce867sww%2Cpbh%2Csyh%2Ctol%2Cb9h%2Ce703sww&amp;isDashboardExpanded=true" TargetMode="External"/><Relationship Id="rId5" Type="http://schemas.openxmlformats.org/officeDocument/2006/relationships/hyperlink" Target="https://research.ebsco.com/c/4s7olj/personalization/recent-activity?db=brb%2Cb6h%2Ce868sww%2Ccmh%2Ce872sww%2Cfunk%2C8gh%2Clir%2Cmat%2Ce865sww%2Cf6h%2Ce864sww%2Cmih%2Ce866sww%2Cpwh%2Cprh%2Ce867sww%2Cpbh%2Csyh%2Ctol%2Cb9h%2Ce703sww&amp;isDashboardExpanded=true" TargetMode="External"/><Relationship Id="rId4" Type="http://schemas.openxmlformats.org/officeDocument/2006/relationships/hyperlink" Target="https://research.ebsco.com/c/4s7olj/dashboard/saved?db=brb%2Cb6h%2Ce868sww%2Ccmh%2Ce872sww%2Cfunk%2C8gh%2Clir%2Cmat%2Ce865sww%2Cf6h%2Ce864sww%2Cmih%2Ce866sww%2Cpwh%2Cprh%2Ce867sww%2Cpbh%2Csyh%2Ctol%2Cb9h%2Ce703sww&amp;isDashboardExpanded=true" TargetMode="External"/><Relationship Id="rId9" Type="http://schemas.openxmlformats.org/officeDocument/2006/relationships/hyperlink" Target="https://connect.ebsco.com/s/article/Research-Writing-Tips-for-Students?language=en_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SCC Search Instructions for NebraskAccess</a:t>
            </a:r>
            <a:endParaRPr/>
          </a:p>
        </p:txBody>
      </p:sp>
      <p:sp>
        <p:nvSpPr>
          <p:cNvPr id="55" name="Google Shape;55;p13"/>
          <p:cNvSpPr txBox="1">
            <a:spLocks noGrp="1"/>
          </p:cNvSpPr>
          <p:nvPr>
            <p:ph type="subTitle" idx="1"/>
          </p:nvPr>
        </p:nvSpPr>
        <p:spPr>
          <a:xfrm>
            <a:off x="311700" y="2834125"/>
            <a:ext cx="8520600" cy="2175300"/>
          </a:xfrm>
          <a:prstGeom prst="rect">
            <a:avLst/>
          </a:prstGeom>
        </p:spPr>
        <p:txBody>
          <a:bodyPr spcFirstLastPara="1" wrap="square" lIns="91425" tIns="91425" rIns="91425" bIns="91425" anchor="t" anchorCtr="0">
            <a:normAutofit fontScale="92500" lnSpcReduction="20000"/>
          </a:bodyPr>
          <a:lstStyle/>
          <a:p>
            <a:pPr marL="0" lvl="0" indent="0" algn="ctr" rtl="0">
              <a:spcBef>
                <a:spcPts val="0"/>
              </a:spcBef>
              <a:spcAft>
                <a:spcPts val="0"/>
              </a:spcAft>
              <a:buNone/>
            </a:pPr>
            <a:endParaRPr dirty="0"/>
          </a:p>
          <a:p>
            <a:pPr marL="0" lvl="0" indent="0" algn="ctr" rtl="0">
              <a:spcBef>
                <a:spcPts val="0"/>
              </a:spcBef>
              <a:spcAft>
                <a:spcPts val="0"/>
              </a:spcAft>
              <a:buNone/>
            </a:pPr>
            <a:r>
              <a:rPr lang="en" dirty="0"/>
              <a:t>Log in to the SCC website</a:t>
            </a:r>
            <a:endParaRPr dirty="0"/>
          </a:p>
          <a:p>
            <a:pPr marL="0" lvl="0" indent="0" algn="ctr" rtl="0">
              <a:spcBef>
                <a:spcPts val="0"/>
              </a:spcBef>
              <a:spcAft>
                <a:spcPts val="0"/>
              </a:spcAft>
              <a:buNone/>
            </a:pPr>
            <a:r>
              <a:rPr lang="en" dirty="0"/>
              <a:t>Go to Library, and then NebraskAccess!</a:t>
            </a:r>
            <a:endParaRPr dirty="0"/>
          </a:p>
          <a:p>
            <a:pPr marL="0" lvl="0" indent="0" algn="ctr" rtl="0">
              <a:spcBef>
                <a:spcPts val="0"/>
              </a:spcBef>
              <a:spcAft>
                <a:spcPts val="0"/>
              </a:spcAft>
              <a:buNone/>
            </a:pPr>
            <a:endParaRPr dirty="0"/>
          </a:p>
          <a:p>
            <a:pPr marL="0" lvl="0" indent="0" algn="ctr" rtl="0">
              <a:spcBef>
                <a:spcPts val="0"/>
              </a:spcBef>
              <a:spcAft>
                <a:spcPts val="0"/>
              </a:spcAft>
              <a:buNone/>
            </a:pPr>
            <a:r>
              <a:rPr lang="en" dirty="0"/>
              <a:t>The NebraskAccess! password is available in MYSCC </a:t>
            </a:r>
            <a:endParaRPr dirty="0"/>
          </a:p>
          <a:p>
            <a:pPr marL="0" lvl="0" indent="0" algn="ctr" rtl="0">
              <a:spcBef>
                <a:spcPts val="0"/>
              </a:spcBef>
              <a:spcAft>
                <a:spcPts val="0"/>
              </a:spcAft>
              <a:buNone/>
            </a:pPr>
            <a:r>
              <a:rPr lang="en-US" dirty="0"/>
              <a:t>o</a:t>
            </a:r>
            <a:r>
              <a:rPr lang="en" dirty="0"/>
              <a:t>n your Dashboard and </a:t>
            </a:r>
            <a:r>
              <a:rPr lang="en-US" dirty="0"/>
              <a:t>in </a:t>
            </a:r>
            <a:r>
              <a:rPr lang="en" dirty="0"/>
              <a:t>Student News </a:t>
            </a:r>
            <a:endParaRPr dirty="0"/>
          </a:p>
          <a:p>
            <a:pPr marL="0" lvl="0" indent="0" algn="ctr" rtl="0">
              <a:spcBef>
                <a:spcPts val="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20" dirty="0"/>
              <a:t>NebraskAccess Options</a:t>
            </a:r>
            <a:endParaRPr sz="3020" dirty="0"/>
          </a:p>
        </p:txBody>
      </p:sp>
      <p:sp>
        <p:nvSpPr>
          <p:cNvPr id="61" name="Google Shape;61;p14"/>
          <p:cNvSpPr txBox="1">
            <a:spLocks noGrp="1"/>
          </p:cNvSpPr>
          <p:nvPr>
            <p:ph type="body" idx="1"/>
          </p:nvPr>
        </p:nvSpPr>
        <p:spPr>
          <a:xfrm>
            <a:off x="115925" y="1648750"/>
            <a:ext cx="8950800" cy="3494700"/>
          </a:xfrm>
          <a:prstGeom prst="rect">
            <a:avLst/>
          </a:prstGeom>
        </p:spPr>
        <p:txBody>
          <a:bodyPr spcFirstLastPara="1" wrap="square" lIns="91425" tIns="91425" rIns="91425" bIns="91425" anchor="t" anchorCtr="0">
            <a:normAutofit/>
          </a:bodyPr>
          <a:lstStyle/>
          <a:p>
            <a:pPr marL="457200" lvl="0" indent="-381000" algn="l" rtl="0">
              <a:spcBef>
                <a:spcPts val="0"/>
              </a:spcBef>
              <a:spcAft>
                <a:spcPts val="0"/>
              </a:spcAft>
              <a:buSzPts val="2400"/>
              <a:buAutoNum type="arabicPeriod"/>
            </a:pPr>
            <a:r>
              <a:rPr lang="en" sz="2400" b="1"/>
              <a:t>Databases for Nebraskans</a:t>
            </a:r>
            <a:endParaRPr sz="2400" b="1"/>
          </a:p>
          <a:p>
            <a:pPr marL="457200" lvl="0" indent="-381000" algn="l" rtl="0">
              <a:spcBef>
                <a:spcPts val="0"/>
              </a:spcBef>
              <a:spcAft>
                <a:spcPts val="0"/>
              </a:spcAft>
              <a:buSzPts val="2400"/>
              <a:buAutoNum type="arabicPeriod"/>
            </a:pPr>
            <a:r>
              <a:rPr lang="en" sz="2400"/>
              <a:t>Websites Selected by Librarians</a:t>
            </a:r>
            <a:endParaRPr sz="2400"/>
          </a:p>
          <a:p>
            <a:pPr marL="457200" lvl="0" indent="-381000" algn="l" rtl="0">
              <a:spcBef>
                <a:spcPts val="0"/>
              </a:spcBef>
              <a:spcAft>
                <a:spcPts val="0"/>
              </a:spcAft>
              <a:buSzPts val="2400"/>
              <a:buAutoNum type="arabicPeriod"/>
            </a:pPr>
            <a:r>
              <a:rPr lang="en" sz="2400"/>
              <a:t>Nebraska Memories</a:t>
            </a:r>
            <a:endParaRPr sz="2400"/>
          </a:p>
          <a:p>
            <a:pPr marL="457200" lvl="0" indent="-381000" algn="l" rtl="0">
              <a:spcBef>
                <a:spcPts val="0"/>
              </a:spcBef>
              <a:spcAft>
                <a:spcPts val="0"/>
              </a:spcAft>
              <a:buSzPts val="2400"/>
              <a:buAutoNum type="arabicPeriod"/>
            </a:pPr>
            <a:r>
              <a:rPr lang="en" sz="2400"/>
              <a:t>Nebraska State Agency Publications</a:t>
            </a:r>
            <a:endParaRPr sz="2400"/>
          </a:p>
          <a:p>
            <a:pPr marL="457200" lvl="0" indent="0" algn="l" rtl="0">
              <a:spcBef>
                <a:spcPts val="1200"/>
              </a:spcBef>
              <a:spcAft>
                <a:spcPts val="0"/>
              </a:spcAft>
              <a:buNone/>
            </a:pPr>
            <a:endParaRPr sz="2400"/>
          </a:p>
          <a:p>
            <a:pPr marL="57150" lvl="0" indent="0" algn="l" rtl="0">
              <a:spcBef>
                <a:spcPts val="1200"/>
              </a:spcBef>
              <a:spcAft>
                <a:spcPts val="1200"/>
              </a:spcAft>
              <a:buNone/>
            </a:pPr>
            <a:r>
              <a:rPr lang="en" sz="2400"/>
              <a:t>For most research, select Databases for Nebraskans (Access the Database)</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20"/>
              <a:t>Databases for Nebraskans Options</a:t>
            </a:r>
            <a:endParaRPr sz="3020"/>
          </a:p>
        </p:txBody>
      </p:sp>
      <p:sp>
        <p:nvSpPr>
          <p:cNvPr id="67" name="Google Shape;67;p15"/>
          <p:cNvSpPr txBox="1">
            <a:spLocks noGrp="1"/>
          </p:cNvSpPr>
          <p:nvPr>
            <p:ph type="body" idx="1"/>
          </p:nvPr>
        </p:nvSpPr>
        <p:spPr>
          <a:xfrm>
            <a:off x="311700" y="1648750"/>
            <a:ext cx="8520600" cy="2920200"/>
          </a:xfrm>
          <a:prstGeom prst="rect">
            <a:avLst/>
          </a:prstGeom>
        </p:spPr>
        <p:txBody>
          <a:bodyPr spcFirstLastPara="1" wrap="square" lIns="91425" tIns="91425" rIns="91425" bIns="91425" anchor="t" anchorCtr="0">
            <a:normAutofit/>
          </a:bodyPr>
          <a:lstStyle/>
          <a:p>
            <a:pPr marL="457200" lvl="0" indent="-390164" algn="l" rtl="0">
              <a:spcBef>
                <a:spcPts val="0"/>
              </a:spcBef>
              <a:spcAft>
                <a:spcPts val="0"/>
              </a:spcAft>
              <a:buSzPts val="2544"/>
              <a:buAutoNum type="arabicPeriod"/>
            </a:pPr>
            <a:r>
              <a:rPr lang="en" sz="2544" b="1"/>
              <a:t>All NebraskAccess Databases</a:t>
            </a:r>
            <a:endParaRPr sz="2544" b="1"/>
          </a:p>
          <a:p>
            <a:pPr marL="457200" lvl="0" indent="-390164" algn="l" rtl="0">
              <a:spcBef>
                <a:spcPts val="0"/>
              </a:spcBef>
              <a:spcAft>
                <a:spcPts val="0"/>
              </a:spcAft>
              <a:buSzPts val="2544"/>
              <a:buAutoNum type="arabicPeriod"/>
            </a:pPr>
            <a:r>
              <a:rPr lang="en" sz="2544"/>
              <a:t>High School Databases</a:t>
            </a:r>
            <a:endParaRPr sz="2544"/>
          </a:p>
          <a:p>
            <a:pPr marL="457200" lvl="0" indent="-390164" algn="l" rtl="0">
              <a:spcBef>
                <a:spcPts val="0"/>
              </a:spcBef>
              <a:spcAft>
                <a:spcPts val="0"/>
              </a:spcAft>
              <a:buSzPts val="2544"/>
              <a:buAutoNum type="arabicPeriod"/>
            </a:pPr>
            <a:r>
              <a:rPr lang="en" sz="2544"/>
              <a:t>Elementary/Middle School Databases</a:t>
            </a:r>
            <a:endParaRPr sz="2544"/>
          </a:p>
          <a:p>
            <a:pPr marL="457200" lvl="0" indent="0" algn="l" rtl="0">
              <a:spcBef>
                <a:spcPts val="1200"/>
              </a:spcBef>
              <a:spcAft>
                <a:spcPts val="0"/>
              </a:spcAft>
              <a:buNone/>
            </a:pPr>
            <a:endParaRPr sz="2544"/>
          </a:p>
          <a:p>
            <a:pPr marL="57150" lvl="0" indent="0" algn="l" rtl="0">
              <a:spcBef>
                <a:spcPts val="1200"/>
              </a:spcBef>
              <a:spcAft>
                <a:spcPts val="1200"/>
              </a:spcAft>
              <a:buNone/>
            </a:pPr>
            <a:r>
              <a:rPr lang="en" sz="2544"/>
              <a:t>For most research, select All NebraskAccess Databases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20"/>
              <a:t>All NebraskAccess Databases Options</a:t>
            </a:r>
            <a:endParaRPr sz="3020"/>
          </a:p>
        </p:txBody>
      </p:sp>
      <p:sp>
        <p:nvSpPr>
          <p:cNvPr id="73" name="Google Shape;73;p16"/>
          <p:cNvSpPr txBox="1">
            <a:spLocks noGrp="1"/>
          </p:cNvSpPr>
          <p:nvPr>
            <p:ph type="body" idx="1"/>
          </p:nvPr>
        </p:nvSpPr>
        <p:spPr>
          <a:xfrm>
            <a:off x="311700" y="1648750"/>
            <a:ext cx="8520600" cy="2920200"/>
          </a:xfrm>
          <a:prstGeom prst="rect">
            <a:avLst/>
          </a:prstGeom>
        </p:spPr>
        <p:txBody>
          <a:bodyPr spcFirstLastPara="1" wrap="square" lIns="91425" tIns="91425" rIns="91425" bIns="91425" anchor="t" anchorCtr="0">
            <a:normAutofit/>
          </a:bodyPr>
          <a:lstStyle/>
          <a:p>
            <a:pPr marL="57150" lvl="0" indent="0" algn="l" rtl="0">
              <a:spcBef>
                <a:spcPts val="0"/>
              </a:spcBef>
              <a:spcAft>
                <a:spcPts val="1200"/>
              </a:spcAft>
              <a:buNone/>
            </a:pPr>
            <a:r>
              <a:rPr lang="en" sz="2544" dirty="0"/>
              <a:t>Select </a:t>
            </a:r>
            <a:r>
              <a:rPr lang="en" sz="2544" b="1" dirty="0"/>
              <a:t>Explora Public</a:t>
            </a:r>
            <a:r>
              <a:rPr lang="en" sz="2544" dirty="0"/>
              <a:t> unless you are looking for something specific in one of the </a:t>
            </a:r>
            <a:r>
              <a:rPr lang="en-US" sz="2544" dirty="0"/>
              <a:t>other </a:t>
            </a:r>
            <a:r>
              <a:rPr lang="en" sz="2544" dirty="0"/>
              <a:t>databases listed</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Explora Research prompts on the main page</a:t>
            </a:r>
            <a:endParaRPr dirty="0"/>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2400" dirty="0">
                <a:solidFill>
                  <a:schemeClr val="dk1"/>
                </a:solidFill>
                <a:highlight>
                  <a:srgbClr val="FFFFFF"/>
                </a:highlight>
                <a:latin typeface="Arial" panose="020B0604020202020204" pitchFamily="34" charset="0"/>
                <a:ea typeface="Georgia"/>
                <a:cs typeface="Arial" panose="020B0604020202020204" pitchFamily="34" charset="0"/>
                <a:sym typeface="Georgia"/>
              </a:rPr>
              <a:t>You may begin a search (see next slide) or select </a:t>
            </a:r>
            <a:r>
              <a:rPr lang="en-US" sz="2400" dirty="0">
                <a:solidFill>
                  <a:schemeClr val="dk1"/>
                </a:solidFill>
                <a:highlight>
                  <a:srgbClr val="FFFFFF"/>
                </a:highlight>
                <a:latin typeface="Arial" panose="020B0604020202020204" pitchFamily="34" charset="0"/>
                <a:ea typeface="Georgia"/>
                <a:cs typeface="Arial" panose="020B0604020202020204" pitchFamily="34" charset="0"/>
                <a:sym typeface="Georgia"/>
              </a:rPr>
              <a:t>one</a:t>
            </a:r>
            <a:r>
              <a:rPr lang="en" sz="2400" dirty="0">
                <a:solidFill>
                  <a:schemeClr val="dk1"/>
                </a:solidFill>
                <a:highlight>
                  <a:srgbClr val="FFFFFF"/>
                </a:highlight>
                <a:latin typeface="Arial" panose="020B0604020202020204" pitchFamily="34" charset="0"/>
                <a:ea typeface="Georgia"/>
                <a:cs typeface="Arial" panose="020B0604020202020204" pitchFamily="34" charset="0"/>
                <a:sym typeface="Georgia"/>
              </a:rPr>
              <a:t> of the </a:t>
            </a:r>
            <a:endParaRPr sz="24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0" lvl="0" indent="0" algn="l" rtl="0">
              <a:spcBef>
                <a:spcPts val="0"/>
              </a:spcBef>
              <a:spcAft>
                <a:spcPts val="0"/>
              </a:spcAft>
              <a:buNone/>
            </a:pPr>
            <a:r>
              <a:rPr lang="en" sz="2400" dirty="0">
                <a:solidFill>
                  <a:schemeClr val="dk1"/>
                </a:solidFill>
                <a:highlight>
                  <a:srgbClr val="FFFFFF"/>
                </a:highlight>
                <a:latin typeface="Arial" panose="020B0604020202020204" pitchFamily="34" charset="0"/>
                <a:ea typeface="Georgia"/>
                <a:cs typeface="Arial" panose="020B0604020202020204" pitchFamily="34" charset="0"/>
                <a:sym typeface="Georgia"/>
              </a:rPr>
              <a:t>following options:</a:t>
            </a:r>
            <a:endParaRPr sz="24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0" lvl="0" indent="0" algn="l" rtl="0">
              <a:spcBef>
                <a:spcPts val="0"/>
              </a:spcBef>
              <a:spcAft>
                <a:spcPts val="0"/>
              </a:spcAft>
              <a:buNone/>
            </a:pPr>
            <a:endParaRPr sz="24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457200" lvl="1" indent="0">
              <a:buNone/>
            </a:pPr>
            <a:r>
              <a:rPr lang="en" sz="2000" dirty="0">
                <a:solidFill>
                  <a:schemeClr val="dk1"/>
                </a:solidFill>
                <a:highlight>
                  <a:srgbClr val="FFFFFF"/>
                </a:highlight>
                <a:latin typeface="Arial" panose="020B0604020202020204" pitchFamily="34" charset="0"/>
                <a:ea typeface="Georgia"/>
                <a:cs typeface="Arial" panose="020B0604020202020204" pitchFamily="34" charset="0"/>
                <a:sym typeface="Georgia"/>
              </a:rPr>
              <a:t>Discover Popular Topics </a:t>
            </a:r>
            <a:endParaRPr sz="20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457200" lvl="1" indent="0">
              <a:buNone/>
            </a:pPr>
            <a:endParaRPr sz="20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457200" lvl="1" indent="0">
              <a:buNone/>
            </a:pPr>
            <a:r>
              <a:rPr lang="en" sz="2000" dirty="0">
                <a:solidFill>
                  <a:schemeClr val="dk1"/>
                </a:solidFill>
                <a:highlight>
                  <a:srgbClr val="FFFFFF"/>
                </a:highlight>
                <a:latin typeface="Arial" panose="020B0604020202020204" pitchFamily="34" charset="0"/>
                <a:ea typeface="Georgia"/>
                <a:cs typeface="Arial" panose="020B0604020202020204" pitchFamily="34" charset="0"/>
                <a:sym typeface="Georgia"/>
              </a:rPr>
              <a:t>Explore topics</a:t>
            </a:r>
            <a:endParaRPr sz="20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457200" lvl="1" indent="0">
              <a:buNone/>
            </a:pPr>
            <a:endParaRPr sz="20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457200" lvl="1" indent="0">
              <a:buNone/>
            </a:pPr>
            <a:r>
              <a:rPr lang="en" sz="2000" dirty="0">
                <a:solidFill>
                  <a:schemeClr val="dk1"/>
                </a:solidFill>
                <a:highlight>
                  <a:srgbClr val="FFFFFF"/>
                </a:highlight>
                <a:latin typeface="Arial" panose="020B0604020202020204" pitchFamily="34" charset="0"/>
                <a:ea typeface="Georgia"/>
                <a:cs typeface="Arial" panose="020B0604020202020204" pitchFamily="34" charset="0"/>
                <a:sym typeface="Georgia"/>
              </a:rPr>
              <a:t>Featured content</a:t>
            </a:r>
            <a:endParaRPr sz="20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457200" lvl="1" indent="0">
              <a:buNone/>
            </a:pPr>
            <a:endParaRPr sz="2000" dirty="0">
              <a:solidFill>
                <a:schemeClr val="dk1"/>
              </a:solidFill>
              <a:highlight>
                <a:srgbClr val="FFFFFF"/>
              </a:highlight>
              <a:latin typeface="Arial" panose="020B0604020202020204" pitchFamily="34" charset="0"/>
              <a:ea typeface="Georgia"/>
              <a:cs typeface="Arial" panose="020B0604020202020204" pitchFamily="34" charset="0"/>
              <a:sym typeface="Georgia"/>
            </a:endParaRPr>
          </a:p>
          <a:p>
            <a:pPr marL="457200" lvl="1" indent="0">
              <a:buNone/>
            </a:pPr>
            <a:r>
              <a:rPr lang="en" sz="2000" dirty="0">
                <a:solidFill>
                  <a:schemeClr val="dk1"/>
                </a:solidFill>
                <a:highlight>
                  <a:srgbClr val="FFFFFF"/>
                </a:highlight>
                <a:latin typeface="Arial" panose="020B0604020202020204" pitchFamily="34" charset="0"/>
                <a:ea typeface="Georgia"/>
                <a:cs typeface="Arial" panose="020B0604020202020204" pitchFamily="34" charset="0"/>
                <a:sym typeface="Georgia"/>
              </a:rPr>
              <a:t>Featured collec­tions</a:t>
            </a:r>
            <a:endParaRPr sz="160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623400" y="5797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20"/>
              <a:t>Explora Interfaces</a:t>
            </a:r>
            <a:endParaRPr sz="3020"/>
          </a:p>
        </p:txBody>
      </p:sp>
      <p:sp>
        <p:nvSpPr>
          <p:cNvPr id="85" name="Google Shape;85;p1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sz="1800"/>
          </a:p>
          <a:p>
            <a:pPr marL="0" lvl="0" indent="0" algn="l" rtl="0">
              <a:spcBef>
                <a:spcPts val="1200"/>
              </a:spcBef>
              <a:spcAft>
                <a:spcPts val="1200"/>
              </a:spcAft>
              <a:buNone/>
            </a:pPr>
            <a:r>
              <a:rPr lang="en" sz="2000"/>
              <a:t>Explora Interfaces allow the user to explore multiple databases at the same time.</a:t>
            </a:r>
            <a:endParaRPr sz="2000"/>
          </a:p>
        </p:txBody>
      </p:sp>
      <p:sp>
        <p:nvSpPr>
          <p:cNvPr id="86" name="Google Shape;86;p1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lnSpc>
                <a:spcPct val="120000"/>
              </a:lnSpc>
              <a:spcBef>
                <a:spcPts val="0"/>
              </a:spcBef>
              <a:spcAft>
                <a:spcPts val="0"/>
              </a:spcAft>
              <a:buNone/>
            </a:pPr>
            <a:endParaRPr/>
          </a:p>
          <a:p>
            <a:pPr marL="0" lvl="0" indent="0" algn="l" rtl="0">
              <a:lnSpc>
                <a:spcPct val="120000"/>
              </a:lnSpc>
              <a:spcBef>
                <a:spcPts val="200"/>
              </a:spcBef>
              <a:spcAft>
                <a:spcPts val="0"/>
              </a:spcAft>
              <a:buNone/>
            </a:pPr>
            <a:endParaRPr/>
          </a:p>
          <a:p>
            <a:pPr marL="0" lvl="0" indent="0" algn="l" rtl="0">
              <a:lnSpc>
                <a:spcPct val="120000"/>
              </a:lnSpc>
              <a:spcBef>
                <a:spcPts val="200"/>
              </a:spcBef>
              <a:spcAft>
                <a:spcPts val="0"/>
              </a:spcAft>
              <a:buClr>
                <a:schemeClr val="dk1"/>
              </a:buClr>
              <a:buSzPts val="1100"/>
              <a:buFont typeface="Arial"/>
              <a:buNone/>
            </a:pPr>
            <a:r>
              <a:rPr lang="en" sz="1700" u="sng"/>
              <a:t>Explora Public</a:t>
            </a:r>
            <a:endParaRPr sz="1300" u="sng">
              <a:solidFill>
                <a:schemeClr val="hlink"/>
              </a:solidFill>
              <a:highlight>
                <a:srgbClr val="FFFFFF"/>
              </a:highlight>
              <a:latin typeface="Roboto"/>
              <a:ea typeface="Roboto"/>
              <a:cs typeface="Roboto"/>
              <a:sym typeface="Roboto"/>
            </a:endParaRPr>
          </a:p>
          <a:p>
            <a:pPr marL="0" lvl="0" indent="0" algn="l" rtl="0">
              <a:spcBef>
                <a:spcPts val="200"/>
              </a:spcBef>
              <a:spcAft>
                <a:spcPts val="0"/>
              </a:spcAft>
              <a:buClr>
                <a:schemeClr val="dk1"/>
              </a:buClr>
              <a:buSzPts val="1100"/>
              <a:buFont typeface="Arial"/>
              <a:buNone/>
            </a:pPr>
            <a:r>
              <a:rPr lang="en" sz="1500">
                <a:solidFill>
                  <a:srgbClr val="212529"/>
                </a:solidFill>
                <a:highlight>
                  <a:srgbClr val="FFFFFF"/>
                </a:highlight>
                <a:latin typeface="Roboto"/>
                <a:ea typeface="Roboto"/>
                <a:cs typeface="Roboto"/>
                <a:sym typeface="Roboto"/>
              </a:rPr>
              <a:t>Browse or search across multiple databases, including MasterFILE Complete, Consumer Health Complete, and Legal Information Source, for articles from popular magazines, Topic Overviews for general researchers, and more.  </a:t>
            </a:r>
            <a:endParaRPr sz="1500">
              <a:solidFill>
                <a:srgbClr val="212529"/>
              </a:solidFill>
              <a:highlight>
                <a:srgbClr val="FFFFFF"/>
              </a:highlight>
              <a:latin typeface="Roboto"/>
              <a:ea typeface="Roboto"/>
              <a:cs typeface="Roboto"/>
              <a:sym typeface="Roboto"/>
            </a:endParaRPr>
          </a:p>
          <a:p>
            <a:pPr marL="0" lvl="0" indent="0" algn="l" rtl="0">
              <a:spcBef>
                <a:spcPts val="0"/>
              </a:spcBef>
              <a:spcAft>
                <a:spcPts val="1200"/>
              </a:spcAft>
              <a:buNone/>
            </a:pP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20"/>
              <a:t>Expora Public Search screen</a:t>
            </a:r>
            <a:endParaRPr sz="3020"/>
          </a:p>
        </p:txBody>
      </p:sp>
      <p:sp>
        <p:nvSpPr>
          <p:cNvPr id="92" name="Google Shape;92;p19"/>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1600">
                <a:solidFill>
                  <a:schemeClr val="dk1"/>
                </a:solidFill>
                <a:highlight>
                  <a:srgbClr val="FFFFFF"/>
                </a:highlight>
              </a:rPr>
              <a:t>Basic search</a:t>
            </a:r>
            <a:endParaRPr sz="1600">
              <a:solidFill>
                <a:schemeClr val="dk1"/>
              </a:solidFill>
              <a:highlight>
                <a:srgbClr val="FFFFFF"/>
              </a:highlight>
            </a:endParaRPr>
          </a:p>
          <a:p>
            <a:pPr marL="0" lvl="0" indent="0" algn="l" rtl="0">
              <a:lnSpc>
                <a:spcPct val="120000"/>
              </a:lnSpc>
              <a:spcBef>
                <a:spcPts val="0"/>
              </a:spcBef>
              <a:spcAft>
                <a:spcPts val="0"/>
              </a:spcAft>
              <a:buNone/>
            </a:pPr>
            <a:r>
              <a:rPr lang="en" sz="1600">
                <a:solidFill>
                  <a:schemeClr val="dk1"/>
                </a:solidFill>
                <a:highlight>
                  <a:srgbClr val="FFFFFF"/>
                </a:highlight>
              </a:rPr>
              <a:t>Advanced search</a:t>
            </a:r>
            <a:endParaRPr sz="1600">
              <a:solidFill>
                <a:schemeClr val="dk1"/>
              </a:solidFill>
              <a:highlight>
                <a:srgbClr val="FFFFFF"/>
              </a:highlight>
            </a:endParaRPr>
          </a:p>
          <a:p>
            <a:pPr marL="0" lvl="0" indent="0" algn="l" rtl="0">
              <a:lnSpc>
                <a:spcPct val="150000"/>
              </a:lnSpc>
              <a:spcBef>
                <a:spcPts val="0"/>
              </a:spcBef>
              <a:spcAft>
                <a:spcPts val="0"/>
              </a:spcAft>
              <a:buNone/>
            </a:pPr>
            <a:endParaRPr sz="1450">
              <a:solidFill>
                <a:schemeClr val="dk1"/>
              </a:solidFill>
              <a:highlight>
                <a:srgbClr val="FFFFFF"/>
              </a:highlight>
            </a:endParaRPr>
          </a:p>
          <a:p>
            <a:pPr marL="0" lvl="0" indent="0" algn="l" rtl="0">
              <a:lnSpc>
                <a:spcPct val="150000"/>
              </a:lnSpc>
              <a:spcBef>
                <a:spcPts val="0"/>
              </a:spcBef>
              <a:spcAft>
                <a:spcPts val="0"/>
              </a:spcAft>
              <a:buClr>
                <a:schemeClr val="dk1"/>
              </a:buClr>
              <a:buSzPts val="1100"/>
              <a:buFont typeface="Arial"/>
              <a:buNone/>
            </a:pPr>
            <a:r>
              <a:rPr lang="en" sz="1450">
                <a:solidFill>
                  <a:schemeClr val="dk1"/>
                </a:solidFill>
                <a:highlight>
                  <a:srgbClr val="FFFFFF"/>
                </a:highlight>
              </a:rPr>
              <a:t>Searching:All databases (22)</a:t>
            </a:r>
            <a:endParaRPr sz="1450">
              <a:solidFill>
                <a:schemeClr val="dk1"/>
              </a:solidFill>
              <a:highlight>
                <a:srgbClr val="FFFFFF"/>
              </a:highlight>
            </a:endParaRPr>
          </a:p>
          <a:p>
            <a:pPr marL="457200" lvl="0" indent="-228600" algn="l" rtl="0">
              <a:lnSpc>
                <a:spcPct val="120000"/>
              </a:lnSpc>
              <a:spcBef>
                <a:spcPts val="0"/>
              </a:spcBef>
              <a:spcAft>
                <a:spcPts val="0"/>
              </a:spcAft>
              <a:buClr>
                <a:schemeClr val="dk1"/>
              </a:buClr>
              <a:buSzPts val="1600"/>
              <a:buNone/>
            </a:pPr>
            <a:r>
              <a:rPr lang="en" sz="1600">
                <a:solidFill>
                  <a:schemeClr val="dk1"/>
                </a:solidFill>
                <a:highlight>
                  <a:srgbClr val="FFFFFF"/>
                </a:highlight>
              </a:rPr>
              <a:t>Full Text</a:t>
            </a:r>
            <a:endParaRPr sz="1600">
              <a:solidFill>
                <a:schemeClr val="dk1"/>
              </a:solidFill>
              <a:highlight>
                <a:srgbClr val="FFFFFF"/>
              </a:highlight>
            </a:endParaRPr>
          </a:p>
          <a:p>
            <a:pPr marL="457200" lvl="0" indent="-228600" algn="l" rtl="0">
              <a:lnSpc>
                <a:spcPct val="120000"/>
              </a:lnSpc>
              <a:spcBef>
                <a:spcPts val="0"/>
              </a:spcBef>
              <a:spcAft>
                <a:spcPts val="0"/>
              </a:spcAft>
              <a:buClr>
                <a:schemeClr val="dk1"/>
              </a:buClr>
              <a:buSzPts val="1600"/>
              <a:buNone/>
            </a:pPr>
            <a:r>
              <a:rPr lang="en" sz="1600">
                <a:solidFill>
                  <a:schemeClr val="dk1"/>
                </a:solidFill>
                <a:highlight>
                  <a:srgbClr val="FFFFFF"/>
                </a:highlight>
              </a:rPr>
              <a:t>Peer Reviewed</a:t>
            </a:r>
            <a:endParaRPr sz="1600">
              <a:solidFill>
                <a:schemeClr val="dk1"/>
              </a:solidFill>
              <a:highlight>
                <a:srgbClr val="FFFFFF"/>
              </a:highlight>
            </a:endParaRPr>
          </a:p>
          <a:p>
            <a:pPr marL="457200" lvl="0" indent="-228600" algn="l" rtl="0">
              <a:spcBef>
                <a:spcPts val="0"/>
              </a:spcBef>
              <a:spcAft>
                <a:spcPts val="0"/>
              </a:spcAft>
              <a:buClr>
                <a:schemeClr val="dk1"/>
              </a:buClr>
              <a:buSzPts val="1600"/>
              <a:buNone/>
            </a:pPr>
            <a:r>
              <a:rPr lang="en" sz="1600">
                <a:solidFill>
                  <a:schemeClr val="dk1"/>
                </a:solidFill>
                <a:highlight>
                  <a:srgbClr val="FFFFFF"/>
                </a:highlight>
              </a:rPr>
              <a:t>Published Date</a:t>
            </a:r>
            <a:endParaRPr sz="1600">
              <a:solidFill>
                <a:schemeClr val="dk1"/>
              </a:solidFill>
              <a:highlight>
                <a:srgbClr val="FFFFFF"/>
              </a:highlight>
            </a:endParaRPr>
          </a:p>
          <a:p>
            <a:pPr marL="457200" lvl="0" indent="-228600" algn="l" rtl="0">
              <a:spcBef>
                <a:spcPts val="0"/>
              </a:spcBef>
              <a:spcAft>
                <a:spcPts val="0"/>
              </a:spcAft>
              <a:buClr>
                <a:schemeClr val="dk1"/>
              </a:buClr>
              <a:buSzPts val="1600"/>
              <a:buNone/>
            </a:pPr>
            <a:r>
              <a:rPr lang="en" sz="1600">
                <a:solidFill>
                  <a:schemeClr val="dk1"/>
                </a:solidFill>
                <a:highlight>
                  <a:srgbClr val="FFFFFF"/>
                </a:highlight>
              </a:rPr>
              <a:t>All time</a:t>
            </a:r>
            <a:endParaRPr sz="1600">
              <a:solidFill>
                <a:schemeClr val="dk1"/>
              </a:solidFill>
              <a:highlight>
                <a:srgbClr val="FFFFFF"/>
              </a:highlight>
            </a:endParaRPr>
          </a:p>
          <a:p>
            <a:pPr marL="0" lvl="0" indent="0" algn="l" rtl="0">
              <a:spcBef>
                <a:spcPts val="0"/>
              </a:spcBef>
              <a:spcAft>
                <a:spcPts val="0"/>
              </a:spcAft>
              <a:buNone/>
            </a:pPr>
            <a:endParaRPr sz="1600">
              <a:solidFill>
                <a:schemeClr val="dk1"/>
              </a:solidFill>
              <a:highlight>
                <a:srgbClr val="FFFFFF"/>
              </a:highlight>
            </a:endParaRPr>
          </a:p>
          <a:p>
            <a:pPr marL="0" lvl="0" indent="0" algn="l" rtl="0">
              <a:lnSpc>
                <a:spcPct val="120000"/>
              </a:lnSpc>
              <a:spcBef>
                <a:spcPts val="0"/>
              </a:spcBef>
              <a:spcAft>
                <a:spcPts val="0"/>
              </a:spcAft>
              <a:buClr>
                <a:schemeClr val="dk1"/>
              </a:buClr>
              <a:buSzPts val="1100"/>
              <a:buFont typeface="Arial"/>
              <a:buNone/>
            </a:pPr>
            <a:endParaRPr sz="1200">
              <a:solidFill>
                <a:schemeClr val="dk1"/>
              </a:solidFill>
              <a:highlight>
                <a:srgbClr val="FFFFFF"/>
              </a:highlight>
            </a:endParaRPr>
          </a:p>
          <a:p>
            <a:pPr marL="0" lvl="0" indent="0" algn="l" rtl="0">
              <a:lnSpc>
                <a:spcPct val="130000"/>
              </a:lnSpc>
              <a:spcBef>
                <a:spcPts val="0"/>
              </a:spcBef>
              <a:spcAft>
                <a:spcPts val="0"/>
              </a:spcAft>
              <a:buClr>
                <a:schemeClr val="dk1"/>
              </a:buClr>
              <a:buSzPts val="1100"/>
              <a:buFont typeface="Arial"/>
              <a:buNone/>
            </a:pPr>
            <a:endParaRPr sz="1200">
              <a:solidFill>
                <a:schemeClr val="dk1"/>
              </a:solidFill>
              <a:highlight>
                <a:srgbClr val="FFFFFF"/>
              </a:highlight>
            </a:endParaRPr>
          </a:p>
          <a:p>
            <a:pPr marL="0" lvl="0" indent="0" algn="l" rtl="0">
              <a:spcBef>
                <a:spcPts val="0"/>
              </a:spcBef>
              <a:spcAft>
                <a:spcPts val="1200"/>
              </a:spcAft>
              <a:buNone/>
            </a:pPr>
            <a:endParaRPr sz="1050">
              <a:solidFill>
                <a:schemeClr val="dk1"/>
              </a:solidFill>
              <a:highlight>
                <a:srgbClr val="FFFFFF"/>
              </a:highlight>
            </a:endParaRPr>
          </a:p>
        </p:txBody>
      </p:sp>
      <p:sp>
        <p:nvSpPr>
          <p:cNvPr id="93" name="Google Shape;93;p19"/>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000"/>
              <a:t>Basic search or advanced search with expanders and limiters to your search. </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79513" y="445025"/>
            <a:ext cx="9008827" cy="1926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Working with resources</a:t>
            </a:r>
            <a:endParaRPr dirty="0"/>
          </a:p>
          <a:p>
            <a:pPr marL="0" lvl="0" indent="0" algn="l" rtl="0">
              <a:spcBef>
                <a:spcPts val="0"/>
              </a:spcBef>
              <a:spcAft>
                <a:spcPts val="0"/>
              </a:spcAft>
              <a:buNone/>
            </a:pPr>
            <a:r>
              <a:rPr lang="en" dirty="0"/>
              <a:t>    </a:t>
            </a:r>
            <a:r>
              <a:rPr lang="en" sz="2400" dirty="0"/>
              <a:t>You may save your research using the dashboard.</a:t>
            </a:r>
            <a:endParaRPr sz="2400" dirty="0"/>
          </a:p>
          <a:p>
            <a:pPr marL="0" lvl="0" indent="0" algn="l" rtl="0">
              <a:spcBef>
                <a:spcPts val="0"/>
              </a:spcBef>
              <a:spcAft>
                <a:spcPts val="0"/>
              </a:spcAft>
              <a:buNone/>
            </a:pPr>
            <a:r>
              <a:rPr lang="en" sz="2000" dirty="0"/>
              <a:t>    	To use dashboard features, you must set up an </a:t>
            </a:r>
            <a:r>
              <a:rPr lang="en-US" sz="2000" dirty="0"/>
              <a:t>EBSCO </a:t>
            </a:r>
            <a:r>
              <a:rPr lang="en" sz="2000" dirty="0"/>
              <a:t>account 	(follow the instructions). </a:t>
            </a:r>
            <a:r>
              <a:rPr lang="en-US" sz="2000" dirty="0"/>
              <a:t>You may use the same account in the eBook Library.</a:t>
            </a:r>
            <a:endParaRPr sz="2000" dirty="0"/>
          </a:p>
        </p:txBody>
      </p:sp>
      <p:sp>
        <p:nvSpPr>
          <p:cNvPr id="99" name="Google Shape;99;p20"/>
          <p:cNvSpPr txBox="1">
            <a:spLocks noGrp="1"/>
          </p:cNvSpPr>
          <p:nvPr>
            <p:ph type="body" idx="1"/>
          </p:nvPr>
        </p:nvSpPr>
        <p:spPr>
          <a:xfrm>
            <a:off x="311700" y="2371675"/>
            <a:ext cx="3999900" cy="26856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Clr>
                <a:schemeClr val="dk1"/>
              </a:buClr>
              <a:buSzPts val="1100"/>
              <a:buFont typeface="Arial"/>
              <a:buNone/>
            </a:pPr>
            <a:r>
              <a:rPr lang="en" sz="2050" b="1">
                <a:solidFill>
                  <a:schemeClr val="dk1"/>
                </a:solidFill>
                <a:highlight>
                  <a:srgbClr val="FFFFFF"/>
                </a:highlight>
              </a:rPr>
              <a:t>My dashboard</a:t>
            </a:r>
            <a:endParaRPr sz="2050" b="1">
              <a:solidFill>
                <a:schemeClr val="dk1"/>
              </a:solidFill>
              <a:highlight>
                <a:srgbClr val="FFFFFF"/>
              </a:highlight>
            </a:endParaRPr>
          </a:p>
          <a:p>
            <a:pPr marL="457200" lvl="0" indent="-228600" algn="l" rtl="0">
              <a:spcBef>
                <a:spcPts val="0"/>
              </a:spcBef>
              <a:spcAft>
                <a:spcPts val="0"/>
              </a:spcAft>
              <a:buClr>
                <a:schemeClr val="dk1"/>
              </a:buClr>
              <a:buSzPts val="1450"/>
              <a:buNone/>
            </a:pPr>
            <a:r>
              <a:rPr lang="en" sz="1450" u="sng">
                <a:solidFill>
                  <a:schemeClr val="hlink"/>
                </a:solidFill>
                <a:highlight>
                  <a:srgbClr val="FFFFFF"/>
                </a:highlight>
                <a:hlinkClick r:id="rId3"/>
              </a:rPr>
              <a:t>Projects</a:t>
            </a:r>
            <a:endParaRPr sz="1450" u="sng">
              <a:solidFill>
                <a:schemeClr val="hlink"/>
              </a:solidFill>
              <a:highlight>
                <a:srgbClr val="FFFFFF"/>
              </a:highlight>
            </a:endParaRPr>
          </a:p>
          <a:p>
            <a:pPr marL="457200" lvl="0" indent="-228600" algn="l" rtl="0">
              <a:spcBef>
                <a:spcPts val="0"/>
              </a:spcBef>
              <a:spcAft>
                <a:spcPts val="0"/>
              </a:spcAft>
              <a:buClr>
                <a:schemeClr val="dk1"/>
              </a:buClr>
              <a:buSzPts val="1450"/>
              <a:buNone/>
            </a:pPr>
            <a:r>
              <a:rPr lang="en" sz="1450" u="sng">
                <a:solidFill>
                  <a:schemeClr val="hlink"/>
                </a:solidFill>
                <a:highlight>
                  <a:srgbClr val="FFFFFF"/>
                </a:highlight>
                <a:hlinkClick r:id="rId4"/>
              </a:rPr>
              <a:t>Saved</a:t>
            </a:r>
            <a:endParaRPr sz="1450" u="sng">
              <a:solidFill>
                <a:schemeClr val="hlink"/>
              </a:solidFill>
              <a:highlight>
                <a:srgbClr val="FFFFFF"/>
              </a:highlight>
            </a:endParaRPr>
          </a:p>
          <a:p>
            <a:pPr marL="457200" lvl="0" indent="-228600" algn="l" rtl="0">
              <a:spcBef>
                <a:spcPts val="0"/>
              </a:spcBef>
              <a:spcAft>
                <a:spcPts val="0"/>
              </a:spcAft>
              <a:buClr>
                <a:schemeClr val="dk1"/>
              </a:buClr>
              <a:buSzPts val="1450"/>
              <a:buNone/>
            </a:pPr>
            <a:r>
              <a:rPr lang="en" sz="1450" u="sng">
                <a:solidFill>
                  <a:schemeClr val="hlink"/>
                </a:solidFill>
                <a:highlight>
                  <a:srgbClr val="FFFFFF"/>
                </a:highlight>
                <a:hlinkClick r:id="rId5"/>
              </a:rPr>
              <a:t>Recent activity</a:t>
            </a:r>
            <a:endParaRPr sz="1450" u="sng">
              <a:solidFill>
                <a:schemeClr val="hlink"/>
              </a:solidFill>
              <a:highlight>
                <a:srgbClr val="FFFFFF"/>
              </a:highlight>
            </a:endParaRPr>
          </a:p>
          <a:p>
            <a:pPr marL="457200" lvl="0" indent="-228600" algn="l" rtl="0">
              <a:spcBef>
                <a:spcPts val="0"/>
              </a:spcBef>
              <a:spcAft>
                <a:spcPts val="0"/>
              </a:spcAft>
              <a:buClr>
                <a:schemeClr val="dk1"/>
              </a:buClr>
              <a:buSzPts val="1450"/>
              <a:buNone/>
            </a:pPr>
            <a:r>
              <a:rPr lang="en" sz="1450" u="sng">
                <a:solidFill>
                  <a:schemeClr val="hlink"/>
                </a:solidFill>
                <a:highlight>
                  <a:srgbClr val="FFFFFF"/>
                </a:highlight>
                <a:hlinkClick r:id="rId6"/>
              </a:rPr>
              <a:t>Alerts</a:t>
            </a:r>
            <a:endParaRPr sz="1450" u="sng">
              <a:solidFill>
                <a:schemeClr val="hlink"/>
              </a:solidFill>
              <a:highlight>
                <a:srgbClr val="FFFFFF"/>
              </a:highlight>
            </a:endParaRPr>
          </a:p>
          <a:p>
            <a:pPr marL="0" lvl="0" indent="0" algn="l" rtl="0">
              <a:spcBef>
                <a:spcPts val="0"/>
              </a:spcBef>
              <a:spcAft>
                <a:spcPts val="0"/>
              </a:spcAft>
              <a:buClr>
                <a:schemeClr val="dk1"/>
              </a:buClr>
              <a:buSzPts val="1100"/>
              <a:buFont typeface="Arial"/>
              <a:buNone/>
            </a:pPr>
            <a:r>
              <a:rPr lang="en" sz="2050" b="1">
                <a:solidFill>
                  <a:schemeClr val="dk1"/>
                </a:solidFill>
                <a:highlight>
                  <a:srgbClr val="FFFFFF"/>
                </a:highlight>
              </a:rPr>
              <a:t>Research tools</a:t>
            </a:r>
            <a:endParaRPr sz="2050" b="1">
              <a:solidFill>
                <a:schemeClr val="dk1"/>
              </a:solidFill>
              <a:highlight>
                <a:srgbClr val="FFFFFF"/>
              </a:highlight>
            </a:endParaRPr>
          </a:p>
          <a:p>
            <a:pPr marL="457200" lvl="0" indent="-228600" algn="l" rtl="0">
              <a:spcBef>
                <a:spcPts val="0"/>
              </a:spcBef>
              <a:spcAft>
                <a:spcPts val="0"/>
              </a:spcAft>
              <a:buClr>
                <a:schemeClr val="dk1"/>
              </a:buClr>
              <a:buSzPts val="1450"/>
              <a:buNone/>
            </a:pPr>
            <a:r>
              <a:rPr lang="en" sz="1450" u="sng">
                <a:solidFill>
                  <a:schemeClr val="hlink"/>
                </a:solidFill>
                <a:highlight>
                  <a:srgbClr val="FFFFFF"/>
                </a:highlight>
                <a:hlinkClick r:id="rId7"/>
              </a:rPr>
              <a:t>New search</a:t>
            </a:r>
            <a:endParaRPr sz="1450" u="sng">
              <a:solidFill>
                <a:schemeClr val="hlink"/>
              </a:solidFill>
              <a:highlight>
                <a:srgbClr val="FFFFFF"/>
              </a:highlight>
            </a:endParaRPr>
          </a:p>
          <a:p>
            <a:pPr marL="457200" lvl="0" indent="-228600" algn="l" rtl="0">
              <a:spcBef>
                <a:spcPts val="0"/>
              </a:spcBef>
              <a:spcAft>
                <a:spcPts val="0"/>
              </a:spcAft>
              <a:buClr>
                <a:schemeClr val="dk1"/>
              </a:buClr>
              <a:buSzPts val="1450"/>
              <a:buNone/>
            </a:pPr>
            <a:r>
              <a:rPr lang="en" sz="1450" u="sng">
                <a:solidFill>
                  <a:schemeClr val="hlink"/>
                </a:solidFill>
                <a:highlight>
                  <a:srgbClr val="FFFFFF"/>
                </a:highlight>
                <a:hlinkClick r:id="rId8"/>
              </a:rPr>
              <a:t>Citation help</a:t>
            </a:r>
            <a:endParaRPr sz="1450" u="sng">
              <a:solidFill>
                <a:schemeClr val="hlink"/>
              </a:solidFill>
              <a:highlight>
                <a:srgbClr val="FFFFFF"/>
              </a:highlight>
            </a:endParaRPr>
          </a:p>
          <a:p>
            <a:pPr marL="457200" lvl="0" indent="-228600" algn="l" rtl="0">
              <a:spcBef>
                <a:spcPts val="0"/>
              </a:spcBef>
              <a:spcAft>
                <a:spcPts val="0"/>
              </a:spcAft>
              <a:buClr>
                <a:schemeClr val="dk1"/>
              </a:buClr>
              <a:buSzPts val="1450"/>
              <a:buNone/>
            </a:pPr>
            <a:r>
              <a:rPr lang="en" sz="1450" u="sng">
                <a:solidFill>
                  <a:schemeClr val="hlink"/>
                </a:solidFill>
                <a:highlight>
                  <a:srgbClr val="FFFFFF"/>
                </a:highlight>
                <a:hlinkClick r:id="rId9"/>
              </a:rPr>
              <a:t>Research guide</a:t>
            </a:r>
            <a:endParaRPr sz="1450" u="sng">
              <a:solidFill>
                <a:schemeClr val="hlink"/>
              </a:solidFill>
              <a:highlight>
                <a:srgbClr val="FFFFFF"/>
              </a:highlight>
            </a:endParaRPr>
          </a:p>
          <a:p>
            <a:pPr marL="0" lvl="0" indent="0" algn="l" rtl="0">
              <a:spcBef>
                <a:spcPts val="0"/>
              </a:spcBef>
              <a:spcAft>
                <a:spcPts val="1200"/>
              </a:spcAft>
              <a:buNone/>
            </a:pPr>
            <a:endParaRPr sz="1800"/>
          </a:p>
        </p:txBody>
      </p:sp>
      <p:sp>
        <p:nvSpPr>
          <p:cNvPr id="100" name="Google Shape;100;p20"/>
          <p:cNvSpPr txBox="1">
            <a:spLocks noGrp="1"/>
          </p:cNvSpPr>
          <p:nvPr>
            <p:ph type="body" idx="2"/>
          </p:nvPr>
        </p:nvSpPr>
        <p:spPr>
          <a:xfrm>
            <a:off x="4649350" y="2546725"/>
            <a:ext cx="3999900" cy="18489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US" sz="2000" dirty="0"/>
              <a:t>My Dashboard for saving your work on projects</a:t>
            </a:r>
          </a:p>
          <a:p>
            <a:pPr marL="0" lvl="0" indent="0" algn="l" rtl="0">
              <a:spcBef>
                <a:spcPts val="1200"/>
              </a:spcBef>
              <a:spcAft>
                <a:spcPts val="0"/>
              </a:spcAft>
              <a:buNone/>
            </a:pPr>
            <a:endParaRPr dirty="0"/>
          </a:p>
          <a:p>
            <a:pPr marL="0" lvl="0" indent="0" algn="l" rtl="0">
              <a:spcBef>
                <a:spcPts val="1200"/>
              </a:spcBef>
              <a:spcAft>
                <a:spcPts val="1200"/>
              </a:spcAft>
              <a:buNone/>
            </a:pPr>
            <a:r>
              <a:rPr lang="en" sz="2000" dirty="0"/>
              <a:t>Research Tools for extra help</a:t>
            </a:r>
            <a:endParaRPr sz="2000"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553</Words>
  <Application>Microsoft Office PowerPoint</Application>
  <PresentationFormat>On-screen Show (16:9)</PresentationFormat>
  <Paragraphs>75</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Roboto</vt:lpstr>
      <vt:lpstr>Georgia</vt:lpstr>
      <vt:lpstr>Simple Light</vt:lpstr>
      <vt:lpstr>SCC Search Instructions for NebraskAccess</vt:lpstr>
      <vt:lpstr>NebraskAccess Options</vt:lpstr>
      <vt:lpstr>Databases for Nebraskans Options</vt:lpstr>
      <vt:lpstr>All NebraskAccess Databases Options</vt:lpstr>
      <vt:lpstr>Explora Research prompts on the main page</vt:lpstr>
      <vt:lpstr>Explora Interfaces</vt:lpstr>
      <vt:lpstr>Expora Public Search screen</vt:lpstr>
      <vt:lpstr>Working with resources     You may save your research using the dashboard.      To use dashboard features, you must set up an EBSCO account  (follow the instructions). You may use the same account in the eBook Library.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SCC Search Instructions for NebraskAccess</dc:title>
  <dc:creator>Scott Gribble</dc:creator>
  <cp:lastModifiedBy>Scott Gribble</cp:lastModifiedBy>
  <cp:revision>4</cp:revision>
  <dcterms:modified xsi:type="dcterms:W3CDTF">2024-12-10T16:49:40Z</dcterms:modified>
</cp:coreProperties>
</file>